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8" r:id="rId11"/>
    <p:sldId id="289" r:id="rId12"/>
    <p:sldId id="269" r:id="rId13"/>
    <p:sldId id="270" r:id="rId14"/>
    <p:sldId id="271" r:id="rId15"/>
    <p:sldId id="272" r:id="rId16"/>
    <p:sldId id="273" r:id="rId17"/>
    <p:sldId id="291" r:id="rId18"/>
    <p:sldId id="274" r:id="rId19"/>
    <p:sldId id="275" r:id="rId20"/>
    <p:sldId id="276" r:id="rId21"/>
    <p:sldId id="277" r:id="rId22"/>
    <p:sldId id="278" r:id="rId23"/>
    <p:sldId id="279" r:id="rId24"/>
    <p:sldId id="290" r:id="rId25"/>
    <p:sldId id="280" r:id="rId26"/>
    <p:sldId id="281" r:id="rId27"/>
    <p:sldId id="282" r:id="rId28"/>
    <p:sldId id="283" r:id="rId29"/>
    <p:sldId id="284" r:id="rId30"/>
    <p:sldId id="285" r:id="rId31"/>
    <p:sldId id="286" r:id="rId32"/>
    <p:sldId id="292" r:id="rId33"/>
    <p:sldId id="287" r:id="rId34"/>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04"/>
    <p:restoredTop sz="94523"/>
  </p:normalViewPr>
  <p:slideViewPr>
    <p:cSldViewPr snapToGrid="0" snapToObjects="1">
      <p:cViewPr varScale="1">
        <p:scale>
          <a:sx n="94" d="100"/>
          <a:sy n="94" d="100"/>
        </p:scale>
        <p:origin x="11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1143000" y="685800"/>
            <a:ext cx="4572000" cy="3429000"/>
          </a:xfrm>
          <a:prstGeom prst="rect">
            <a:avLst/>
          </a:prstGeom>
        </p:spPr>
        <p:txBody>
          <a:bodyPr/>
          <a:lstStyle/>
          <a:p>
            <a:endParaRPr/>
          </a:p>
        </p:txBody>
      </p:sp>
      <p:sp>
        <p:nvSpPr>
          <p:cNvPr id="45" name="Shape 4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xfrm>
            <a:off x="2000249" y="1410890"/>
            <a:ext cx="4436270" cy="365457"/>
          </a:xfrm>
          <a:prstGeom prst="rect">
            <a:avLst/>
          </a:prstGeom>
        </p:spPr>
        <p:txBody>
          <a:bodyPr lIns="19288" tIns="19288" rIns="19288" bIns="19288">
            <a:normAutofit/>
          </a:bodyPr>
          <a:lstStyle>
            <a:lvl1pPr algn="l" defTabSz="762000">
              <a:lnSpc>
                <a:spcPct val="90000"/>
              </a:lnSpc>
              <a:defRPr sz="2800">
                <a:solidFill>
                  <a:srgbClr val="C00000"/>
                </a:solidFill>
                <a:latin typeface="Calibri Light"/>
                <a:ea typeface="Calibri Light"/>
                <a:cs typeface="Calibri Light"/>
                <a:sym typeface="Calibri Light"/>
              </a:defRPr>
            </a:lvl1pPr>
          </a:lstStyle>
          <a:p>
            <a:r>
              <a:t>Title Text</a:t>
            </a:r>
          </a:p>
        </p:txBody>
      </p:sp>
      <p:sp>
        <p:nvSpPr>
          <p:cNvPr id="19" name="Body Level One…"/>
          <p:cNvSpPr txBox="1">
            <a:spLocks noGrp="1"/>
          </p:cNvSpPr>
          <p:nvPr>
            <p:ph type="body" sz="quarter" idx="1"/>
          </p:nvPr>
        </p:nvSpPr>
        <p:spPr>
          <a:xfrm>
            <a:off x="2353865" y="2181076"/>
            <a:ext cx="4436270" cy="1835722"/>
          </a:xfrm>
          <a:prstGeom prst="rect">
            <a:avLst/>
          </a:prstGeom>
        </p:spPr>
        <p:txBody>
          <a:bodyPr lIns="19288" tIns="19288" rIns="19288" bIns="19288">
            <a:normAutofit/>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7" name="Title Text"/>
          <p:cNvSpPr txBox="1">
            <a:spLocks noGrp="1"/>
          </p:cNvSpPr>
          <p:nvPr>
            <p:ph type="title"/>
          </p:nvPr>
        </p:nvSpPr>
        <p:spPr>
          <a:xfrm>
            <a:off x="1143000" y="1127521"/>
            <a:ext cx="6858000" cy="1790702"/>
          </a:xfrm>
          <a:prstGeom prst="rect">
            <a:avLst/>
          </a:prstGeom>
        </p:spPr>
        <p:txBody>
          <a:bodyPr lIns="34289" tIns="34289" rIns="34289" bIns="34289" anchor="b">
            <a:normAutofit/>
          </a:bodyPr>
          <a:lstStyle>
            <a:lvl1pPr defTabSz="762000">
              <a:lnSpc>
                <a:spcPct val="90000"/>
              </a:lnSpc>
              <a:defRPr sz="5000">
                <a:latin typeface="Calibri Light"/>
                <a:ea typeface="Calibri Light"/>
                <a:cs typeface="Calibri Light"/>
                <a:sym typeface="Calibri Light"/>
              </a:defRPr>
            </a:lvl1pPr>
          </a:lstStyle>
          <a:p>
            <a:r>
              <a:t>Title Text</a:t>
            </a:r>
          </a:p>
        </p:txBody>
      </p:sp>
      <p:sp>
        <p:nvSpPr>
          <p:cNvPr id="28" name="Body Level One…"/>
          <p:cNvSpPr txBox="1">
            <a:spLocks noGrp="1"/>
          </p:cNvSpPr>
          <p:nvPr>
            <p:ph type="body" sz="quarter" idx="1"/>
          </p:nvPr>
        </p:nvSpPr>
        <p:spPr>
          <a:xfrm>
            <a:off x="1143000" y="2987277"/>
            <a:ext cx="6858000" cy="1241823"/>
          </a:xfrm>
          <a:prstGeom prst="rect">
            <a:avLst/>
          </a:prstGeom>
        </p:spPr>
        <p:txBody>
          <a:bodyPr lIns="34289" tIns="34289" rIns="34289" bIns="34289">
            <a:normAutofit/>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6" name="Title Text"/>
          <p:cNvSpPr txBox="1">
            <a:spLocks noGrp="1"/>
          </p:cNvSpPr>
          <p:nvPr>
            <p:ph type="title"/>
          </p:nvPr>
        </p:nvSpPr>
        <p:spPr>
          <a:xfrm>
            <a:off x="0" y="285750"/>
            <a:ext cx="7886700" cy="649701"/>
          </a:xfrm>
          <a:prstGeom prst="rect">
            <a:avLst/>
          </a:prstGeom>
        </p:spPr>
        <p:txBody>
          <a:bodyPr lIns="34289" tIns="34289" rIns="34289" bIns="34289">
            <a:normAutofit/>
          </a:bodyPr>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37" name="Body Level One…"/>
          <p:cNvSpPr txBox="1">
            <a:spLocks noGrp="1"/>
          </p:cNvSpPr>
          <p:nvPr>
            <p:ph type="body" idx="1"/>
          </p:nvPr>
        </p:nvSpPr>
        <p:spPr>
          <a:xfrm>
            <a:off x="628650" y="1654968"/>
            <a:ext cx="7886700" cy="3263505"/>
          </a:xfrm>
          <a:prstGeom prst="rect">
            <a:avLst/>
          </a:prstGeom>
        </p:spPr>
        <p:txBody>
          <a:bodyPr lIns="34289" tIns="34289" rIns="34289" bIns="34289">
            <a:normAutofit/>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76729"/>
            <a:ext cx="8229600" cy="1256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457200" y="1333500"/>
            <a:ext cx="8229600" cy="4381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hyperlink" Target="https://asecuritysite.com/encryption/js08"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tif"/><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19" Type="http://schemas.openxmlformats.org/officeDocument/2006/relationships/image" Target="../media/image23.jpe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descr="A white paper with writing on it&#10;&#10;Description automatically generated with medium confidence">
            <a:extLst>
              <a:ext uri="{FF2B5EF4-FFF2-40B4-BE49-F238E27FC236}">
                <a16:creationId xmlns:a16="http://schemas.microsoft.com/office/drawing/2014/main" id="{66DF72D9-45C2-0981-2AE8-3E502C5A0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C26BD0B-7FA9-1AA6-B56A-8FE52ED58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809" y="0"/>
            <a:ext cx="5510308" cy="5715000"/>
          </a:xfrm>
          <a:prstGeom prst="rect">
            <a:avLst/>
          </a:prstGeom>
        </p:spPr>
      </p:pic>
      <p:pic>
        <p:nvPicPr>
          <p:cNvPr id="8" name="Picture 7" descr="A person with long white hair and a beard&#10;&#10;Description automatically generated">
            <a:extLst>
              <a:ext uri="{FF2B5EF4-FFF2-40B4-BE49-F238E27FC236}">
                <a16:creationId xmlns:a16="http://schemas.microsoft.com/office/drawing/2014/main" id="{38737721-0B6C-1910-3435-C697FD260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155" y="379114"/>
            <a:ext cx="6055808" cy="3398407"/>
          </a:xfrm>
          <a:prstGeom prst="rect">
            <a:avLst/>
          </a:prstGeom>
        </p:spPr>
      </p:pic>
      <p:pic>
        <p:nvPicPr>
          <p:cNvPr id="1026" name="Picture 2" descr="Alice and Bob: The World's Most Famous Cryptographic Couple">
            <a:extLst>
              <a:ext uri="{FF2B5EF4-FFF2-40B4-BE49-F238E27FC236}">
                <a16:creationId xmlns:a16="http://schemas.microsoft.com/office/drawing/2014/main" id="{F97980C6-6FED-649F-EF1E-5E242F827D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219" y="853132"/>
            <a:ext cx="6314043" cy="4008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lnSpcReduction="1000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4"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5"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6"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7"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8"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1" animBg="1" advAuto="0"/>
      <p:bldP spid="71" grpId="2" animBg="1" advAuto="0"/>
      <p:bldP spid="74" grpId="3" animBg="1" advAuto="0"/>
      <p:bldP spid="77" grpId="4" animBg="1" advAuto="0"/>
      <p:bldP spid="80" grpId="5" animBg="1" advAuto="0"/>
      <p:bldP spid="83" grpId="6" animBg="1" advAuto="0"/>
      <p:bldP spid="86" grpId="7" animBg="1" advAuto="0"/>
      <p:bldP spid="89" grpId="8"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06"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lnSpcReduction="10000"/>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82</TotalTime>
  <Words>1610</Words>
  <Application>Microsoft Macintosh PowerPoint</Application>
  <PresentationFormat>On-screen Show (16:10)</PresentationFormat>
  <Paragraphs>156</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Unit 5: Key Exchange  Diffie-Hellman Diffie-Hellman Weaknesses Elliptic Curve Diffie-Hellman (ECDH) Passing Key Using Public Key Key Distribution Centre (KDC)  Prof Bill Buchanan OBE https://asecuritysite.com/keyexchange</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Key Exchange  Diffie-Hellman Diffie-Hellman Weaknesses Elliptic Curve Diffie-Hellman (ECDH) Passing Key Using Public Key Key Distribution Centre (KDC)  Prof Bill Buchanan OBE http://asecuritysite.com/crypto05 http://asecuritysite.com/encryption </dc:title>
  <cp:lastModifiedBy>Buchanan, Bill</cp:lastModifiedBy>
  <cp:revision>16</cp:revision>
  <dcterms:modified xsi:type="dcterms:W3CDTF">2024-02-20T06:18:30Z</dcterms:modified>
</cp:coreProperties>
</file>